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49"/>
  </p:notesMasterIdLst>
  <p:sldIdLst>
    <p:sldId id="257" r:id="rId2"/>
    <p:sldId id="260" r:id="rId3"/>
    <p:sldId id="2134805643" r:id="rId4"/>
    <p:sldId id="259" r:id="rId5"/>
    <p:sldId id="2134805644" r:id="rId6"/>
    <p:sldId id="2134805744" r:id="rId7"/>
    <p:sldId id="2134805740" r:id="rId8"/>
    <p:sldId id="2134805649" r:id="rId9"/>
    <p:sldId id="2134805762" r:id="rId10"/>
    <p:sldId id="2134805763" r:id="rId11"/>
    <p:sldId id="2134805758" r:id="rId12"/>
    <p:sldId id="2134805775" r:id="rId13"/>
    <p:sldId id="2134805776" r:id="rId14"/>
    <p:sldId id="2134805737" r:id="rId15"/>
    <p:sldId id="2134805623" r:id="rId16"/>
    <p:sldId id="2134805757" r:id="rId17"/>
    <p:sldId id="2134805753" r:id="rId18"/>
    <p:sldId id="2134805764" r:id="rId19"/>
    <p:sldId id="2134805759" r:id="rId20"/>
    <p:sldId id="2134805754" r:id="rId21"/>
    <p:sldId id="2134805760" r:id="rId22"/>
    <p:sldId id="2134805761" r:id="rId23"/>
    <p:sldId id="2134805777" r:id="rId24"/>
    <p:sldId id="2134805747" r:id="rId25"/>
    <p:sldId id="2134805748" r:id="rId26"/>
    <p:sldId id="2134805624" r:id="rId27"/>
    <p:sldId id="2134805645" r:id="rId28"/>
    <p:sldId id="2134805765" r:id="rId29"/>
    <p:sldId id="2134805768" r:id="rId30"/>
    <p:sldId id="2134805755" r:id="rId31"/>
    <p:sldId id="2134805767" r:id="rId32"/>
    <p:sldId id="2134805769" r:id="rId33"/>
    <p:sldId id="2134805771" r:id="rId34"/>
    <p:sldId id="2134805772" r:id="rId35"/>
    <p:sldId id="2134805773" r:id="rId36"/>
    <p:sldId id="2134805628" r:id="rId37"/>
    <p:sldId id="2134805766" r:id="rId38"/>
    <p:sldId id="2134805750" r:id="rId39"/>
    <p:sldId id="2134805749" r:id="rId40"/>
    <p:sldId id="2134805632" r:id="rId41"/>
    <p:sldId id="2134805646" r:id="rId42"/>
    <p:sldId id="2134805756" r:id="rId43"/>
    <p:sldId id="2134805770" r:id="rId44"/>
    <p:sldId id="2134805774" r:id="rId45"/>
    <p:sldId id="2134805636" r:id="rId46"/>
    <p:sldId id="2134805752" r:id="rId47"/>
    <p:sldId id="2134805751" r:id="rId48"/>
  </p:sldIdLst>
  <p:sldSz cx="9144000" cy="5143500" type="screen16x9"/>
  <p:notesSz cx="7315200" cy="9601200"/>
  <p:embeddedFontLs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Nunito Light" pitchFamily="2" charset="0"/>
      <p:regular r:id="rId54"/>
      <p:bold r:id="rId55"/>
      <p:italic r:id="rId56"/>
      <p:boldItalic r:id="rId57"/>
    </p:embeddedFont>
    <p:embeddedFont>
      <p:font typeface="Proxima Nova" panose="020B0604020202020204" charset="0"/>
      <p:regular r:id="rId58"/>
      <p:bold r:id="rId59"/>
      <p:italic r:id="rId60"/>
      <p:boldItalic r:id="rId61"/>
    </p:embeddedFont>
    <p:embeddedFont>
      <p:font typeface="Proxima Nova Semibold" panose="020B0604020202020204" charset="0"/>
      <p:regular r:id="rId62"/>
      <p:bold r:id="rId63"/>
      <p:boldItalic r:id="rId64"/>
    </p:embeddedFont>
  </p:embeddedFontLst>
  <p:custDataLst>
    <p:tags r:id="rId6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AY 1" id="{ED8CE3EA-4DF3-40AA-BAC0-65ED8C702496}">
          <p14:sldIdLst>
            <p14:sldId id="257"/>
            <p14:sldId id="260"/>
            <p14:sldId id="2134805643"/>
            <p14:sldId id="259"/>
            <p14:sldId id="2134805644"/>
            <p14:sldId id="2134805744"/>
            <p14:sldId id="2134805740"/>
            <p14:sldId id="2134805649"/>
            <p14:sldId id="2134805762"/>
            <p14:sldId id="2134805763"/>
            <p14:sldId id="2134805758"/>
            <p14:sldId id="2134805775"/>
            <p14:sldId id="2134805776"/>
            <p14:sldId id="2134805737"/>
            <p14:sldId id="2134805623"/>
            <p14:sldId id="2134805757"/>
            <p14:sldId id="2134805753"/>
            <p14:sldId id="2134805764"/>
            <p14:sldId id="2134805759"/>
            <p14:sldId id="2134805754"/>
            <p14:sldId id="2134805760"/>
            <p14:sldId id="2134805761"/>
            <p14:sldId id="2134805777"/>
            <p14:sldId id="2134805747"/>
          </p14:sldIdLst>
        </p14:section>
        <p14:section name="DAY 2" id="{B8F47FBF-261C-45AB-9699-93D8EBB752AF}">
          <p14:sldIdLst>
            <p14:sldId id="2134805748"/>
            <p14:sldId id="2134805624"/>
            <p14:sldId id="2134805645"/>
            <p14:sldId id="2134805765"/>
            <p14:sldId id="2134805768"/>
            <p14:sldId id="2134805755"/>
            <p14:sldId id="2134805767"/>
            <p14:sldId id="2134805769"/>
            <p14:sldId id="2134805771"/>
            <p14:sldId id="2134805772"/>
            <p14:sldId id="2134805773"/>
            <p14:sldId id="2134805628"/>
            <p14:sldId id="2134805766"/>
            <p14:sldId id="2134805750"/>
          </p14:sldIdLst>
        </p14:section>
        <p14:section name="DAY 3" id="{5D0F0A9C-1E26-41DD-B5D0-5AAB43A83649}">
          <p14:sldIdLst>
            <p14:sldId id="2134805749"/>
            <p14:sldId id="2134805632"/>
            <p14:sldId id="2134805646"/>
            <p14:sldId id="2134805756"/>
            <p14:sldId id="2134805770"/>
            <p14:sldId id="2134805774"/>
            <p14:sldId id="2134805636"/>
            <p14:sldId id="2134805752"/>
            <p14:sldId id="21348057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076" autoAdjust="0"/>
    <p:restoredTop sz="96357" autoAdjust="0"/>
  </p:normalViewPr>
  <p:slideViewPr>
    <p:cSldViewPr snapToGrid="0">
      <p:cViewPr varScale="1">
        <p:scale>
          <a:sx n="146" d="100"/>
          <a:sy n="146" d="100"/>
        </p:scale>
        <p:origin x="8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3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12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2 Lines">
  <p:cSld name="BLANK_1_1_1_1_2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7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body" idx="3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720" y="-25717"/>
            <a:ext cx="9235440" cy="519493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A1470-7684-FBA5-21F9-8B803173F7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49" y="4699818"/>
            <a:ext cx="1299632" cy="443681"/>
          </a:xfrm>
          <a:prstGeom prst="rect">
            <a:avLst/>
          </a:prstGeom>
        </p:spPr>
      </p:pic>
      <p:pic>
        <p:nvPicPr>
          <p:cNvPr id="8" name="Google Shape;46;p10">
            <a:extLst>
              <a:ext uri="{FF2B5EF4-FFF2-40B4-BE49-F238E27FC236}">
                <a16:creationId xmlns:a16="http://schemas.microsoft.com/office/drawing/2014/main" id="{F43D5887-3EBA-84CC-B7CA-5BD7FEA71D9F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18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Short Title">
  <p:cSld name="TITLE_AND_BODY_4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7" r:id="rId4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3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A9E3-638D-4346-A3C8-DBA9C213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300050"/>
            <a:ext cx="5795158" cy="1692600"/>
          </a:xfrm>
        </p:spPr>
        <p:txBody>
          <a:bodyPr/>
          <a:lstStyle/>
          <a:p>
            <a:r>
              <a:rPr lang="en-US" dirty="0"/>
              <a:t>Azure Infrastructure as Code Bootcamp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11019-6E57-41DA-B18E-54A697BA30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7174" y="3354600"/>
            <a:ext cx="5184825" cy="947700"/>
          </a:xfrm>
        </p:spPr>
        <p:txBody>
          <a:bodyPr/>
          <a:lstStyle/>
          <a:p>
            <a:r>
              <a:rPr lang="en-US" sz="2000" dirty="0"/>
              <a:t>High Availability and Fault Tolerance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7F616-D019-496A-95EA-2ACA67ABDD2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7EE4D-AE9C-2EBC-73DF-7FB4AB0A7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Highly available </a:t>
            </a:r>
            <a:r>
              <a:rPr lang="en-US" dirty="0"/>
              <a:t>environments have zero downtime at higher cost</a:t>
            </a:r>
          </a:p>
          <a:p>
            <a:r>
              <a:rPr lang="en-US" b="1" dirty="0">
                <a:solidFill>
                  <a:srgbClr val="0070C0"/>
                </a:solidFill>
              </a:rPr>
              <a:t>Fault-tolerant (resilient) </a:t>
            </a:r>
            <a:r>
              <a:rPr lang="en-US" dirty="0"/>
              <a:t>environments have minimal downtime at lower cost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High Availability vs Fault Tolerance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F23AF-D1BF-583A-9DC1-52BA9E93A703}"/>
              </a:ext>
            </a:extLst>
          </p:cNvPr>
          <p:cNvSpPr txBox="1"/>
          <p:nvPr/>
        </p:nvSpPr>
        <p:spPr>
          <a:xfrm>
            <a:off x="6530" y="4816929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</a:t>
            </a:r>
            <a:r>
              <a:rPr lang="en-US" dirty="0" err="1">
                <a:solidFill>
                  <a:srgbClr val="0070C0"/>
                </a:solidFill>
              </a:rPr>
              <a:t>hfn</a:t>
            </a:r>
            <a:endParaRPr lang="en-US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4088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Well-Architected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4035E-7857-D57D-99F0-DA0284CA3F42}"/>
              </a:ext>
            </a:extLst>
          </p:cNvPr>
          <p:cNvSpPr txBox="1"/>
          <p:nvPr/>
        </p:nvSpPr>
        <p:spPr>
          <a:xfrm>
            <a:off x="6530" y="4816929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timw.info/c3l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FB94B-7E12-F7DD-FBA2-DDE9A3C13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69" y="1220333"/>
            <a:ext cx="8353462" cy="30642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232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Availability Patterns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F23AF-D1BF-583A-9DC1-52BA9E93A703}"/>
              </a:ext>
            </a:extLst>
          </p:cNvPr>
          <p:cNvSpPr txBox="1"/>
          <p:nvPr/>
        </p:nvSpPr>
        <p:spPr>
          <a:xfrm>
            <a:off x="6530" y="4816929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timw.info/z8h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95778-BEE8-6F5D-64C0-48DDAC3C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70" y="1044018"/>
            <a:ext cx="4982660" cy="3710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1442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Resiliency Patterns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F23AF-D1BF-583A-9DC1-52BA9E93A703}"/>
              </a:ext>
            </a:extLst>
          </p:cNvPr>
          <p:cNvSpPr txBox="1"/>
          <p:nvPr/>
        </p:nvSpPr>
        <p:spPr>
          <a:xfrm>
            <a:off x="6530" y="4816929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timw.info/z8h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89A49-1D2B-B79A-7D95-D6579C587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94" y="848075"/>
            <a:ext cx="3789011" cy="42160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385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sz="3200" dirty="0"/>
              <a:t>Class Reference Topology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B5AA0-1F57-C699-7354-A695930B8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" y="450621"/>
            <a:ext cx="9077810" cy="46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42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</a:p>
        </p:txBody>
      </p:sp>
    </p:spTree>
    <p:extLst>
      <p:ext uri="{BB962C8B-B14F-4D97-AF65-F5344CB8AC3E}">
        <p14:creationId xmlns:p14="http://schemas.microsoft.com/office/powerpoint/2010/main" val="2268158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391C5-938A-0F72-E030-B13CCFD477D8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BEB0D8-B481-5229-0356-A02EEE6EE6C9}"/>
              </a:ext>
            </a:extLst>
          </p:cNvPr>
          <p:cNvSpPr/>
          <p:nvPr/>
        </p:nvSpPr>
        <p:spPr>
          <a:xfrm>
            <a:off x="1765003" y="2025501"/>
            <a:ext cx="1020726" cy="8931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844FD7-4C2F-21AD-A241-26B5AF063C4B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1DF0BA-4E2D-D92E-6177-51257B05E2CB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99A598-EB72-32DD-08CD-22F170179CDC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7C4EB3-CA3D-E1CC-7846-0C994E449EF0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1AB6A-BD21-6984-51EA-3BABD2C29D59}"/>
              </a:ext>
            </a:extLst>
          </p:cNvPr>
          <p:cNvSpPr txBox="1"/>
          <p:nvPr/>
        </p:nvSpPr>
        <p:spPr>
          <a:xfrm>
            <a:off x="563525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0D024-F8D8-F332-6097-B6D82F819259}"/>
              </a:ext>
            </a:extLst>
          </p:cNvPr>
          <p:cNvSpPr txBox="1"/>
          <p:nvPr/>
        </p:nvSpPr>
        <p:spPr>
          <a:xfrm>
            <a:off x="4646432" y="3625702"/>
            <a:ext cx="3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728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88CBAC-9BED-68B6-13CE-0EFFC4F59594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7B6DA-13D1-185B-59A4-3724656C2992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0B04CD-70B7-D407-BE6C-F40F8B815D7C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0B4CF7-E688-8A7F-F4E2-F0BB370474F5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E77334-98FC-3124-314C-F4DA2D2B039B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D1F50-3F17-A50E-2414-9A020567E5DB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GRS / RA-GRS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DC00E9-523E-4C90-6DBB-4782C9FEC2F4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CEE156-0588-EBE2-F827-289DE9820D3D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53C596-7F99-AB94-AFB6-7116EA78C731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E479A7-96E3-EA13-F13C-B23F6F1A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75" y="1353066"/>
            <a:ext cx="3736995" cy="22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0154AA-3CA8-D680-9FE5-F3B9D25A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7" y="1361476"/>
            <a:ext cx="3736995" cy="22486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347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Storage Account Replication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2002E6-F328-F3C1-7548-8D5CED2FFB93}"/>
              </a:ext>
            </a:extLst>
          </p:cNvPr>
          <p:cNvSpPr/>
          <p:nvPr/>
        </p:nvSpPr>
        <p:spPr>
          <a:xfrm>
            <a:off x="563525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6C5CB-6D04-6512-CC76-DCF2D0CC8DE3}"/>
              </a:ext>
            </a:extLst>
          </p:cNvPr>
          <p:cNvSpPr/>
          <p:nvPr/>
        </p:nvSpPr>
        <p:spPr>
          <a:xfrm>
            <a:off x="4646432" y="1488557"/>
            <a:ext cx="3423683" cy="1967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FB0123-C28E-2EB5-96DB-7087B10EB9D8}"/>
              </a:ext>
            </a:extLst>
          </p:cNvPr>
          <p:cNvSpPr/>
          <p:nvPr/>
        </p:nvSpPr>
        <p:spPr>
          <a:xfrm>
            <a:off x="4827184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7F845-DACE-4E4D-22F9-5F5ED9F20B80}"/>
              </a:ext>
            </a:extLst>
          </p:cNvPr>
          <p:cNvSpPr/>
          <p:nvPr/>
        </p:nvSpPr>
        <p:spPr>
          <a:xfrm>
            <a:off x="5948921" y="2402955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38CECC-9F3F-B697-7E8B-F5D0A99AC185}"/>
              </a:ext>
            </a:extLst>
          </p:cNvPr>
          <p:cNvSpPr/>
          <p:nvPr/>
        </p:nvSpPr>
        <p:spPr>
          <a:xfrm>
            <a:off x="6969645" y="1678616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6628E-3EA9-F591-B6B7-E0C467EC1063}"/>
              </a:ext>
            </a:extLst>
          </p:cNvPr>
          <p:cNvSpPr txBox="1"/>
          <p:nvPr/>
        </p:nvSpPr>
        <p:spPr>
          <a:xfrm>
            <a:off x="563525" y="3625702"/>
            <a:ext cx="75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GZRS / RA-GZRS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A59F7A-518F-A582-C5D9-411BF49E9F60}"/>
              </a:ext>
            </a:extLst>
          </p:cNvPr>
          <p:cNvSpPr/>
          <p:nvPr/>
        </p:nvSpPr>
        <p:spPr>
          <a:xfrm>
            <a:off x="717701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B432A0-02FF-96FF-2EF5-EF4E783536DA}"/>
              </a:ext>
            </a:extLst>
          </p:cNvPr>
          <p:cNvSpPr/>
          <p:nvPr/>
        </p:nvSpPr>
        <p:spPr>
          <a:xfrm>
            <a:off x="1839438" y="2446810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140CA1-4F40-6711-5FE4-E58DD4CCF975}"/>
              </a:ext>
            </a:extLst>
          </p:cNvPr>
          <p:cNvSpPr/>
          <p:nvPr/>
        </p:nvSpPr>
        <p:spPr>
          <a:xfrm>
            <a:off x="2860162" y="1722471"/>
            <a:ext cx="818704" cy="7987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22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217838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AEFE5-BF67-4C6D-8A75-ADEF7F0D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1E8C1-277C-4022-97F1-9E36244E87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@TechTrainerTim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6DE521-5675-403A-A790-7B9D17C5C9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timw.info/</a:t>
            </a:r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498E75-F304-4D97-ADC9-539525DC781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timothywarner316@gmail.com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7D251-541D-4B34-ABFC-CF82BC444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7" b="2506"/>
          <a:stretch/>
        </p:blipFill>
        <p:spPr>
          <a:xfrm rot="5400000">
            <a:off x="-35789" y="1434146"/>
            <a:ext cx="2864594" cy="2275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1FEBCC0-BB12-7C32-EBD8-CE0A26D7233E}"/>
              </a:ext>
            </a:extLst>
          </p:cNvPr>
          <p:cNvGrpSpPr/>
          <p:nvPr/>
        </p:nvGrpSpPr>
        <p:grpSpPr>
          <a:xfrm>
            <a:off x="3283703" y="1918964"/>
            <a:ext cx="3795691" cy="873408"/>
            <a:chOff x="2967665" y="1808340"/>
            <a:chExt cx="3795691" cy="873408"/>
          </a:xfrm>
        </p:grpSpPr>
        <p:pic>
          <p:nvPicPr>
            <p:cNvPr id="1028" name="Picture 4" descr="MCT logo">
              <a:extLst>
                <a:ext uri="{FF2B5EF4-FFF2-40B4-BE49-F238E27FC236}">
                  <a16:creationId xmlns:a16="http://schemas.microsoft.com/office/drawing/2014/main" id="{AB16E987-401F-40F6-98E6-F811B3461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8431" y="1840753"/>
              <a:ext cx="802507" cy="80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54F13A2-B818-4BE2-8B0A-43090B0E3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9948" y="1808340"/>
              <a:ext cx="873408" cy="873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08CE97F-9ED2-134B-3DAB-36975343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7665" y="1965028"/>
              <a:ext cx="1581756" cy="52630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633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SQL Database Geo-Replication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F9D37-9F36-4928-40AA-4509A21B1F61}"/>
              </a:ext>
            </a:extLst>
          </p:cNvPr>
          <p:cNvSpPr txBox="1"/>
          <p:nvPr/>
        </p:nvSpPr>
        <p:spPr>
          <a:xfrm>
            <a:off x="6530" y="4816929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</a:t>
            </a:r>
            <a:r>
              <a:rPr lang="en-US" dirty="0" err="1">
                <a:solidFill>
                  <a:srgbClr val="0070C0"/>
                </a:solidFill>
              </a:rPr>
              <a:t>iky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active geo-replication">
            <a:extLst>
              <a:ext uri="{FF2B5EF4-FFF2-40B4-BE49-F238E27FC236}">
                <a16:creationId xmlns:a16="http://schemas.microsoft.com/office/drawing/2014/main" id="{120E1ECA-2723-6024-C1F3-A02330DA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01" y="927821"/>
            <a:ext cx="4420298" cy="404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131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293151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Cosmos DB Multi-Master Replication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DDC18-AE5C-C13A-3C01-52CCEAD30E03}"/>
              </a:ext>
            </a:extLst>
          </p:cNvPr>
          <p:cNvSpPr txBox="1"/>
          <p:nvPr/>
        </p:nvSpPr>
        <p:spPr>
          <a:xfrm>
            <a:off x="6530" y="4816929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timw.info/v5b</a:t>
            </a:r>
          </a:p>
        </p:txBody>
      </p:sp>
      <p:pic>
        <p:nvPicPr>
          <p:cNvPr id="2050" name="Picture 2" descr="Highly available deployment topology">
            <a:extLst>
              <a:ext uri="{FF2B5EF4-FFF2-40B4-BE49-F238E27FC236}">
                <a16:creationId xmlns:a16="http://schemas.microsoft.com/office/drawing/2014/main" id="{B1487B9D-E222-0354-EE8C-DB2BB9561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519" y="927463"/>
            <a:ext cx="4300962" cy="415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2431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Monitoring and Alerting</a:t>
            </a:r>
          </a:p>
        </p:txBody>
      </p:sp>
      <p:pic>
        <p:nvPicPr>
          <p:cNvPr id="1026" name="Picture 2" descr="&quot;Diagram demonstrating the architecture of using Azure's PaaS services to monitor your application.&quot;">
            <a:extLst>
              <a:ext uri="{FF2B5EF4-FFF2-40B4-BE49-F238E27FC236}">
                <a16:creationId xmlns:a16="http://schemas.microsoft.com/office/drawing/2014/main" id="{6A5C0490-6117-5143-5AEB-E1EFC15C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348" y="848075"/>
            <a:ext cx="5427304" cy="428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5DDC18-AE5C-C13A-3C01-52CCEAD30E03}"/>
              </a:ext>
            </a:extLst>
          </p:cNvPr>
          <p:cNvSpPr txBox="1"/>
          <p:nvPr/>
        </p:nvSpPr>
        <p:spPr>
          <a:xfrm>
            <a:off x="6530" y="4816929"/>
            <a:ext cx="228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Reference: timw.info/6ah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015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Provision Virtual Machines in Specific Availability Zones</a:t>
            </a:r>
          </a:p>
          <a:p>
            <a:r>
              <a:rPr lang="en-US" sz="2200" dirty="0"/>
              <a:t>Implement an Azure Load Balancer</a:t>
            </a:r>
          </a:p>
          <a:p>
            <a:r>
              <a:rPr lang="en-US" sz="2200" dirty="0"/>
              <a:t>Use Azure Application Gateway to Implement Load Balancing </a:t>
            </a:r>
          </a:p>
          <a:p>
            <a:r>
              <a:rPr lang="en-US" sz="2200" dirty="0"/>
              <a:t>Configure an Azure App Service for High Availability</a:t>
            </a:r>
          </a:p>
          <a:p>
            <a:r>
              <a:rPr lang="en-US" sz="2200" dirty="0"/>
              <a:t>Provision a highly available Azure Kubernetes Service</a:t>
            </a:r>
          </a:p>
          <a:p>
            <a:endParaRPr lang="en-US" sz="2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Looking Ahead to Day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5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A9E3-638D-4346-A3C8-DBA9C213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300050"/>
            <a:ext cx="5795158" cy="1692600"/>
          </a:xfrm>
        </p:spPr>
        <p:txBody>
          <a:bodyPr/>
          <a:lstStyle/>
          <a:p>
            <a:r>
              <a:rPr lang="en-US" dirty="0"/>
              <a:t>Azure Infrastructure as Code Bootcamp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11019-6E57-41DA-B18E-54A697BA30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7174" y="3354600"/>
            <a:ext cx="5184825" cy="947700"/>
          </a:xfrm>
        </p:spPr>
        <p:txBody>
          <a:bodyPr/>
          <a:lstStyle/>
          <a:p>
            <a:r>
              <a:rPr lang="en-US" sz="2000" dirty="0"/>
              <a:t>High Availability and Fault Tolerance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7F616-D019-496A-95EA-2ACA67ABDD2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3782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2: High Availability in Azure Compute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673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Provision Virtual Machines in Specific Availability Zones</a:t>
            </a:r>
          </a:p>
          <a:p>
            <a:r>
              <a:rPr lang="en-US" sz="2200" dirty="0"/>
              <a:t>Implement an Azure Load Balancer</a:t>
            </a:r>
          </a:p>
          <a:p>
            <a:r>
              <a:rPr lang="en-US" sz="2200" dirty="0"/>
              <a:t>Use Azure Application Gateway to Implement Load Balancing </a:t>
            </a:r>
          </a:p>
          <a:p>
            <a:r>
              <a:rPr lang="en-US" sz="2200" dirty="0"/>
              <a:t>Configure an Azure App Service for High Availability</a:t>
            </a:r>
          </a:p>
          <a:p>
            <a:r>
              <a:rPr lang="en-US" sz="2200" dirty="0"/>
              <a:t>Provision a highly available Azure Kubernetes Service</a:t>
            </a:r>
          </a:p>
          <a:p>
            <a:endParaRPr lang="en-US" sz="2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Day 2 Learning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21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Compute Single 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57541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708CC-1351-66A7-A9B3-2E4A52CDF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Virtual Machines</a:t>
            </a:r>
          </a:p>
          <a:p>
            <a:r>
              <a:rPr lang="en-US" dirty="0"/>
              <a:t>Azure Batch</a:t>
            </a:r>
          </a:p>
          <a:p>
            <a:r>
              <a:rPr lang="en-US" dirty="0"/>
              <a:t>Azure Kubernetes Service</a:t>
            </a:r>
          </a:p>
          <a:p>
            <a:r>
              <a:rPr lang="en-US" dirty="0"/>
              <a:t>Azure Service Fabric</a:t>
            </a:r>
          </a:p>
          <a:p>
            <a:r>
              <a:rPr lang="en-US" dirty="0"/>
              <a:t>Azure Container Apps</a:t>
            </a:r>
          </a:p>
          <a:p>
            <a:r>
              <a:rPr lang="en-US" dirty="0"/>
              <a:t>Azure App Service</a:t>
            </a:r>
          </a:p>
          <a:p>
            <a:r>
              <a:rPr lang="en-US" dirty="0"/>
              <a:t>Azure Functions</a:t>
            </a:r>
          </a:p>
          <a:p>
            <a:r>
              <a:rPr lang="en-US" dirty="0"/>
              <a:t>Azure Virtual Desktop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Compute Services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056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Day 1</a:t>
            </a:r>
          </a:p>
          <a:p>
            <a:pPr lvl="1"/>
            <a:r>
              <a:rPr lang="en-US" sz="2200" dirty="0"/>
              <a:t>High Availability in Azure Storage</a:t>
            </a:r>
          </a:p>
          <a:p>
            <a:r>
              <a:rPr lang="en-US" sz="2400" dirty="0"/>
              <a:t>Day 2</a:t>
            </a:r>
          </a:p>
          <a:p>
            <a:pPr lvl="1"/>
            <a:r>
              <a:rPr lang="en-US" sz="2200" dirty="0"/>
              <a:t>High Availability in Azure Compute</a:t>
            </a:r>
          </a:p>
          <a:p>
            <a:r>
              <a:rPr lang="en-US" sz="2400" dirty="0"/>
              <a:t>Day 3</a:t>
            </a:r>
          </a:p>
          <a:p>
            <a:pPr lvl="1"/>
            <a:r>
              <a:rPr lang="en-US" sz="2200" dirty="0"/>
              <a:t>Global Availability in Azure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5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Availability Zones</a:t>
            </a:r>
          </a:p>
        </p:txBody>
      </p:sp>
      <p:pic>
        <p:nvPicPr>
          <p:cNvPr id="3" name="Picture 2" descr="Image result for azure availability zone">
            <a:extLst>
              <a:ext uri="{FF2B5EF4-FFF2-40B4-BE49-F238E27FC236}">
                <a16:creationId xmlns:a16="http://schemas.microsoft.com/office/drawing/2014/main" id="{25F5107D-181E-25C6-16AD-B8A4625C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51" y="938184"/>
            <a:ext cx="4707097" cy="40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2935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Availability Sets</a:t>
            </a:r>
          </a:p>
        </p:txBody>
      </p:sp>
      <p:pic>
        <p:nvPicPr>
          <p:cNvPr id="3" name="Picture 2" descr="Image result for azure availability set">
            <a:extLst>
              <a:ext uri="{FF2B5EF4-FFF2-40B4-BE49-F238E27FC236}">
                <a16:creationId xmlns:a16="http://schemas.microsoft.com/office/drawing/2014/main" id="{6B9E21B9-5023-5212-014D-95113E23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30" y="1048364"/>
            <a:ext cx="5959339" cy="391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916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236E482-28F6-7211-8A7C-FD60676B2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715" y="893795"/>
            <a:ext cx="6478570" cy="396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Scale Sets (VMSS)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3BB49-D200-B35E-5B42-1E03B8957F00}"/>
              </a:ext>
            </a:extLst>
          </p:cNvPr>
          <p:cNvSpPr txBox="1"/>
          <p:nvPr/>
        </p:nvSpPr>
        <p:spPr>
          <a:xfrm>
            <a:off x="6530" y="4816929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timw.info/1z8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0630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 that shows the AKS reference architecture.">
            <a:extLst>
              <a:ext uri="{FF2B5EF4-FFF2-40B4-BE49-F238E27FC236}">
                <a16:creationId xmlns:a16="http://schemas.microsoft.com/office/drawing/2014/main" id="{E97771EF-A953-4EB5-E896-2C754F76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073" y="932984"/>
            <a:ext cx="6263153" cy="404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Kubernetes Service (AKS)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3BB49-D200-B35E-5B42-1E03B8957F00}"/>
              </a:ext>
            </a:extLst>
          </p:cNvPr>
          <p:cNvSpPr txBox="1"/>
          <p:nvPr/>
        </p:nvSpPr>
        <p:spPr>
          <a:xfrm>
            <a:off x="0" y="4901838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timw.info/ti3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0933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Load Balancer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60876-D7BA-56D6-A290-AAF97614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89" y="848075"/>
            <a:ext cx="6041022" cy="4213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4435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Application 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3BB49-D200-B35E-5B42-1E03B8957F00}"/>
              </a:ext>
            </a:extLst>
          </p:cNvPr>
          <p:cNvSpPr txBox="1"/>
          <p:nvPr/>
        </p:nvSpPr>
        <p:spPr>
          <a:xfrm>
            <a:off x="6530" y="4816929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</a:t>
            </a:r>
            <a:r>
              <a:rPr lang="en-US" dirty="0" err="1">
                <a:solidFill>
                  <a:srgbClr val="0070C0"/>
                </a:solidFill>
              </a:rPr>
              <a:t>wmt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 descr="How an application gateway accepts a request">
            <a:extLst>
              <a:ext uri="{FF2B5EF4-FFF2-40B4-BE49-F238E27FC236}">
                <a16:creationId xmlns:a16="http://schemas.microsoft.com/office/drawing/2014/main" id="{ED27A9DF-6A2F-8532-B215-01D8B019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4" y="1123406"/>
            <a:ext cx="8290271" cy="33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5646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Compute Multi-Region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961129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Site Recovery (ASR)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71BA6BB-DD75-4DEE-3704-A0DE7638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634" y="848075"/>
            <a:ext cx="6063824" cy="42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0845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dirty="0"/>
              <a:t>Build solutions with Azure Traffic Manager</a:t>
            </a:r>
          </a:p>
          <a:p>
            <a:r>
              <a:rPr lang="en-GB" sz="2200" dirty="0"/>
              <a:t>Cross-Region Load Balancing with Azure Load Balancer</a:t>
            </a:r>
          </a:p>
          <a:p>
            <a:r>
              <a:rPr lang="en-GB" sz="2200" dirty="0"/>
              <a:t>Build Global Solutions with Azure Front Door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Looking Ahead to Day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007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A9E3-638D-4346-A3C8-DBA9C213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300050"/>
            <a:ext cx="5795158" cy="1692600"/>
          </a:xfrm>
        </p:spPr>
        <p:txBody>
          <a:bodyPr/>
          <a:lstStyle/>
          <a:p>
            <a:r>
              <a:rPr lang="en-US" dirty="0"/>
              <a:t>Azure Infrastructure as Code Bootcamp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11019-6E57-41DA-B18E-54A697BA30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7174" y="3354600"/>
            <a:ext cx="5184825" cy="947700"/>
          </a:xfrm>
        </p:spPr>
        <p:txBody>
          <a:bodyPr/>
          <a:lstStyle/>
          <a:p>
            <a:r>
              <a:rPr lang="en-US" sz="2000" dirty="0"/>
              <a:t>High Availability and Fault Tolerance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7F616-D019-496A-95EA-2ACA67ABDD2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20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1: High Availability in Azure Storage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842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3: Global Availability in Azure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607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dirty="0"/>
              <a:t>Build solutions with Azure Traffic Manager</a:t>
            </a:r>
          </a:p>
          <a:p>
            <a:r>
              <a:rPr lang="en-GB" sz="2200" dirty="0"/>
              <a:t>Cross-Region Load Balancing with Azure Load Balancer</a:t>
            </a:r>
          </a:p>
          <a:p>
            <a:r>
              <a:rPr lang="en-GB" sz="2200" dirty="0"/>
              <a:t>Build Global Solutions with Azure Front Door</a:t>
            </a:r>
          </a:p>
          <a:p>
            <a:r>
              <a:rPr lang="en-GB" sz="2200" dirty="0"/>
              <a:t>Evaluation (10 mins)</a:t>
            </a:r>
          </a:p>
          <a:p>
            <a:endParaRPr lang="en-US" sz="2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Day 3 Learning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69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App 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C44A9-B174-5766-7DE3-BCC05028EC5C}"/>
              </a:ext>
            </a:extLst>
          </p:cNvPr>
          <p:cNvSpPr txBox="1"/>
          <p:nvPr/>
        </p:nvSpPr>
        <p:spPr>
          <a:xfrm>
            <a:off x="6530" y="4816929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timw.info/blah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932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Cross-Region Load Balancer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C44A9-B174-5766-7DE3-BCC05028EC5C}"/>
              </a:ext>
            </a:extLst>
          </p:cNvPr>
          <p:cNvSpPr txBox="1"/>
          <p:nvPr/>
        </p:nvSpPr>
        <p:spPr>
          <a:xfrm>
            <a:off x="6530" y="4816929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timw.info/qq7</a:t>
            </a:r>
          </a:p>
        </p:txBody>
      </p:sp>
      <p:pic>
        <p:nvPicPr>
          <p:cNvPr id="7170" name="Picture 2" descr="Diagram of cross-region load balancer.">
            <a:extLst>
              <a:ext uri="{FF2B5EF4-FFF2-40B4-BE49-F238E27FC236}">
                <a16:creationId xmlns:a16="http://schemas.microsoft.com/office/drawing/2014/main" id="{001826FD-0FE1-6A61-D3BF-E686C6FD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8" y="1043532"/>
            <a:ext cx="7636192" cy="32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3049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C44A9-B174-5766-7DE3-BCC05028EC5C}"/>
              </a:ext>
            </a:extLst>
          </p:cNvPr>
          <p:cNvSpPr txBox="1"/>
          <p:nvPr/>
        </p:nvSpPr>
        <p:spPr>
          <a:xfrm>
            <a:off x="6530" y="4816929"/>
            <a:ext cx="2286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Reference: timw.info/blah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038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48645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4129D1-1EEC-9BA7-6ACB-94ED224F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Evaluation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D45AC4-10DD-6912-9F1C-B460F5E0A05A}"/>
              </a:ext>
            </a:extLst>
          </p:cNvPr>
          <p:cNvSpPr/>
          <p:nvPr/>
        </p:nvSpPr>
        <p:spPr>
          <a:xfrm>
            <a:off x="1690442" y="2110085"/>
            <a:ext cx="5763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timw.info/</a:t>
            </a:r>
            <a:r>
              <a:rPr lang="en-US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ineeval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2032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AEFE5-BF67-4C6D-8A75-ADEF7F0D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so much!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1E8C1-277C-4022-97F1-9E36244E87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@TechTrainerTim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6DE521-5675-403A-A790-7B9D17C5C9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timw.info/</a:t>
            </a:r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498E75-F304-4D97-ADC9-539525DC781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timothywarner316@gmail.com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7D251-541D-4B34-ABFC-CF82BC444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7" b="2506"/>
          <a:stretch/>
        </p:blipFill>
        <p:spPr>
          <a:xfrm rot="5400000">
            <a:off x="-35789" y="1434146"/>
            <a:ext cx="2864594" cy="2275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1FEBCC0-BB12-7C32-EBD8-CE0A26D7233E}"/>
              </a:ext>
            </a:extLst>
          </p:cNvPr>
          <p:cNvGrpSpPr/>
          <p:nvPr/>
        </p:nvGrpSpPr>
        <p:grpSpPr>
          <a:xfrm>
            <a:off x="3283703" y="1918964"/>
            <a:ext cx="3795691" cy="873408"/>
            <a:chOff x="2967665" y="1808340"/>
            <a:chExt cx="3795691" cy="873408"/>
          </a:xfrm>
        </p:grpSpPr>
        <p:pic>
          <p:nvPicPr>
            <p:cNvPr id="1028" name="Picture 4" descr="MCT logo">
              <a:extLst>
                <a:ext uri="{FF2B5EF4-FFF2-40B4-BE49-F238E27FC236}">
                  <a16:creationId xmlns:a16="http://schemas.microsoft.com/office/drawing/2014/main" id="{AB16E987-401F-40F6-98E6-F811B3461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8431" y="1840753"/>
              <a:ext cx="802507" cy="80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54F13A2-B818-4BE2-8B0A-43090B0E3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9948" y="1808340"/>
              <a:ext cx="873408" cy="873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08CE97F-9ED2-134B-3DAB-36975343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7665" y="1965028"/>
              <a:ext cx="1581756" cy="52630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5048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Availability and Fault Tolerance in Azure</a:t>
            </a:r>
          </a:p>
          <a:p>
            <a:r>
              <a:rPr lang="en-US" sz="2200" dirty="0"/>
              <a:t>Availability in Azure Storage Accounts</a:t>
            </a:r>
          </a:p>
          <a:p>
            <a:r>
              <a:rPr lang="en-US" sz="2200" dirty="0"/>
              <a:t>Implement High Availability in Azure SQL Databases</a:t>
            </a:r>
          </a:p>
          <a:p>
            <a:r>
              <a:rPr lang="en-US" sz="2200" dirty="0"/>
              <a:t>Implement High Availability in Cosmos DB</a:t>
            </a:r>
          </a:p>
          <a:p>
            <a:endParaRPr lang="en-US" sz="2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Day 1 Learning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90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4129D1-1EEC-9BA7-6ACB-94ED224F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Materials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D45AC4-10DD-6912-9F1C-B460F5E0A05A}"/>
              </a:ext>
            </a:extLst>
          </p:cNvPr>
          <p:cNvSpPr/>
          <p:nvPr/>
        </p:nvSpPr>
        <p:spPr>
          <a:xfrm>
            <a:off x="613223" y="2110085"/>
            <a:ext cx="7917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timw.info/</a:t>
            </a:r>
            <a:r>
              <a:rPr lang="en-US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inebootcamp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8830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Relevant Microsoft Certification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06688-6716-EC27-4759-C6D3F82D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8" y="2032585"/>
            <a:ext cx="8539039" cy="1285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D77B1-E27A-A09A-B444-D4CCAAE4AA1E}"/>
              </a:ext>
            </a:extLst>
          </p:cNvPr>
          <p:cNvSpPr txBox="1"/>
          <p:nvPr/>
        </p:nvSpPr>
        <p:spPr>
          <a:xfrm>
            <a:off x="3298723" y="2202418"/>
            <a:ext cx="133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AZ-104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77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Relevant Microsoft Certification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C500D-BBA3-3303-E017-DA860328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5026"/>
            <a:ext cx="9144000" cy="1153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5F06FB-1D40-6ED9-175C-2A28E0F224AD}"/>
              </a:ext>
            </a:extLst>
          </p:cNvPr>
          <p:cNvSpPr txBox="1"/>
          <p:nvPr/>
        </p:nvSpPr>
        <p:spPr>
          <a:xfrm>
            <a:off x="5232359" y="1940532"/>
            <a:ext cx="133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AZ-305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2D077-12BE-E98D-8210-A8337031965D}"/>
              </a:ext>
            </a:extLst>
          </p:cNvPr>
          <p:cNvSpPr txBox="1"/>
          <p:nvPr/>
        </p:nvSpPr>
        <p:spPr>
          <a:xfrm>
            <a:off x="1859769" y="1940532"/>
            <a:ext cx="133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AZ-104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63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Concepts</a:t>
            </a:r>
          </a:p>
        </p:txBody>
      </p:sp>
    </p:spTree>
    <p:extLst>
      <p:ext uri="{BB962C8B-B14F-4D97-AF65-F5344CB8AC3E}">
        <p14:creationId xmlns:p14="http://schemas.microsoft.com/office/powerpoint/2010/main" val="12898135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10225</TotalTime>
  <Words>544</Words>
  <Application>Microsoft Office PowerPoint</Application>
  <PresentationFormat>On-screen Show (16:9)</PresentationFormat>
  <Paragraphs>134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Montserrat</vt:lpstr>
      <vt:lpstr>Nunito Light</vt:lpstr>
      <vt:lpstr>Proxima Nova Semibold</vt:lpstr>
      <vt:lpstr>Proxima Nova</vt:lpstr>
      <vt:lpstr>[MASTER] INE Slides</vt:lpstr>
      <vt:lpstr>Azure Infrastructure as Code Bootcamp</vt:lpstr>
      <vt:lpstr>Tim Warner</vt:lpstr>
      <vt:lpstr>Course Agenda</vt:lpstr>
      <vt:lpstr>Day 1: High Availability in Azure Storage</vt:lpstr>
      <vt:lpstr>Day 1 Learning Goals</vt:lpstr>
      <vt:lpstr>Course Materials</vt:lpstr>
      <vt:lpstr>Relevant Microsoft Certification</vt:lpstr>
      <vt:lpstr>Relevant Microsoft Certification</vt:lpstr>
      <vt:lpstr>Foundational Concepts</vt:lpstr>
      <vt:lpstr>High Availability vs Fault Tolerance</vt:lpstr>
      <vt:lpstr>Azure Well-Architected Framework</vt:lpstr>
      <vt:lpstr>Availability Patterns</vt:lpstr>
      <vt:lpstr>Resiliency Patterns</vt:lpstr>
      <vt:lpstr>Class Reference Topology</vt:lpstr>
      <vt:lpstr>Azure Storage</vt:lpstr>
      <vt:lpstr>Storage Account Replication</vt:lpstr>
      <vt:lpstr>Storage Account Replication</vt:lpstr>
      <vt:lpstr>Storage Account Replication</vt:lpstr>
      <vt:lpstr>Azure SQL Database</vt:lpstr>
      <vt:lpstr>Azure SQL Database Geo-Replication</vt:lpstr>
      <vt:lpstr>Azure Cosmos DB</vt:lpstr>
      <vt:lpstr>Cosmos DB Multi-Master Replication</vt:lpstr>
      <vt:lpstr>Monitoring and Alerting</vt:lpstr>
      <vt:lpstr>Looking Ahead to Day 2</vt:lpstr>
      <vt:lpstr>Azure Infrastructure as Code Bootcamp</vt:lpstr>
      <vt:lpstr>Day 2: High Availability in Azure Compute</vt:lpstr>
      <vt:lpstr>Day 2 Learning Goals</vt:lpstr>
      <vt:lpstr>Azure Compute Single Region High Availability</vt:lpstr>
      <vt:lpstr>Azure Compute Services</vt:lpstr>
      <vt:lpstr>Availability Zones</vt:lpstr>
      <vt:lpstr>Availability Sets</vt:lpstr>
      <vt:lpstr>VM Scale Sets (VMSS)</vt:lpstr>
      <vt:lpstr>Azure Kubernetes Service (AKS)</vt:lpstr>
      <vt:lpstr>Azure Load Balancer</vt:lpstr>
      <vt:lpstr>Azure Application Gateway</vt:lpstr>
      <vt:lpstr>Azure Compute Multi-Region High Availability</vt:lpstr>
      <vt:lpstr>Azure Site Recovery (ASR)</vt:lpstr>
      <vt:lpstr>Looking Ahead to Day 3</vt:lpstr>
      <vt:lpstr>Azure Infrastructure as Code Bootcamp</vt:lpstr>
      <vt:lpstr>Day 3: Global Availability in Azure</vt:lpstr>
      <vt:lpstr>Day 3 Learning Goals</vt:lpstr>
      <vt:lpstr>Azure App Service</vt:lpstr>
      <vt:lpstr>Cross-Region Load Balancer</vt:lpstr>
      <vt:lpstr>Title</vt:lpstr>
      <vt:lpstr>Demo</vt:lpstr>
      <vt:lpstr>Course Evaluation</vt:lpstr>
      <vt:lpstr>Thanks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Warner</dc:creator>
  <cp:lastModifiedBy>Tim Warner</cp:lastModifiedBy>
  <cp:revision>134</cp:revision>
  <cp:lastPrinted>2022-09-07T15:53:29Z</cp:lastPrinted>
  <dcterms:modified xsi:type="dcterms:W3CDTF">2022-10-19T14:36:10Z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D7A7BEB3-5CC3-43CD-A321-2BC0C23CF732</vt:lpwstr>
  </property>
  <property fmtid="{D5CDD505-2E9C-101B-9397-08002B2CF9AE}" pid="3" name="ArticulatePath">
    <vt:lpwstr>01-IaC-slides</vt:lpwstr>
  </property>
</Properties>
</file>